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8" r:id="rId4"/>
    <p:sldId id="269" r:id="rId5"/>
    <p:sldId id="270" r:id="rId6"/>
    <p:sldId id="274" r:id="rId7"/>
    <p:sldId id="279" r:id="rId8"/>
    <p:sldId id="276" r:id="rId9"/>
    <p:sldId id="275" r:id="rId10"/>
    <p:sldId id="257" r:id="rId11"/>
    <p:sldId id="277" r:id="rId12"/>
    <p:sldId id="278" r:id="rId13"/>
    <p:sldId id="263" r:id="rId14"/>
    <p:sldId id="265" r:id="rId15"/>
    <p:sldId id="266" r:id="rId16"/>
    <p:sldId id="280" r:id="rId17"/>
    <p:sldId id="281" r:id="rId18"/>
    <p:sldId id="282" r:id="rId19"/>
    <p:sldId id="271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12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7784" y="1844824"/>
            <a:ext cx="6336704" cy="3384376"/>
          </a:xfrm>
        </p:spPr>
        <p:txBody>
          <a:bodyPr>
            <a:normAutofit/>
          </a:bodyPr>
          <a:lstStyle/>
          <a:p>
            <a:pPr algn="ctr"/>
            <a:r>
              <a:rPr lang="ru-RU" sz="8000" i="1" dirty="0" smtClean="0">
                <a:latin typeface="Franklin Gothic Medium" pitchFamily="34" charset="0"/>
              </a:rPr>
              <a:t>«</a:t>
            </a:r>
            <a:r>
              <a:rPr lang="ru-RU" sz="9600" i="1" dirty="0" smtClean="0">
                <a:latin typeface="Franklin Gothic Medium" pitchFamily="34" charset="0"/>
              </a:rPr>
              <a:t>Ш</a:t>
            </a:r>
            <a:r>
              <a:rPr lang="ru-RU" sz="8000" i="1" dirty="0" smtClean="0">
                <a:latin typeface="Franklin Gothic Medium" pitchFamily="34" charset="0"/>
              </a:rPr>
              <a:t>кольная столовая»</a:t>
            </a:r>
            <a:endParaRPr lang="ru-RU" sz="8000" i="1" dirty="0">
              <a:latin typeface="Franklin Gothic Medium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475656" y="188640"/>
            <a:ext cx="6480048" cy="864096"/>
          </a:xfrm>
        </p:spPr>
        <p:txBody>
          <a:bodyPr/>
          <a:lstStyle/>
          <a:p>
            <a:r>
              <a:rPr lang="ru-RU" dirty="0" smtClean="0"/>
              <a:t>Муниципальное общеобразовательное учреждение «Магнитная средняя общеобразовательная школа»</a:t>
            </a:r>
            <a:endParaRPr lang="ru-RU" dirty="0"/>
          </a:p>
        </p:txBody>
      </p:sp>
      <p:pic>
        <p:nvPicPr>
          <p:cNvPr id="18434" name="Picture 2" descr="https://lytgimnazian7.edumsko.ru/uploads/2000/1116/section/47100/vizitki/xqTLo5us91M.jpg"/>
          <p:cNvPicPr>
            <a:picLocks noChangeAspect="1" noChangeArrowheads="1"/>
          </p:cNvPicPr>
          <p:nvPr/>
        </p:nvPicPr>
        <p:blipFill>
          <a:blip r:embed="rId2" cstate="print"/>
          <a:srcRect l="5312" t="2714" r="7045" b="5024"/>
          <a:stretch>
            <a:fillRect/>
          </a:stretch>
        </p:blipFill>
        <p:spPr bwMode="auto">
          <a:xfrm>
            <a:off x="323528" y="4077072"/>
            <a:ext cx="2376264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Путь в столовую проходит через коридор с разметкой для соблюдения дистанции, </a:t>
            </a:r>
            <a:br>
              <a:rPr lang="ru-RU" sz="3200" dirty="0" smtClean="0"/>
            </a:br>
            <a:r>
              <a:rPr lang="ru-RU" sz="3200" dirty="0" smtClean="0"/>
              <a:t>имеет два отдельных входа</a:t>
            </a:r>
            <a:endParaRPr lang="ru-RU" sz="3200" dirty="0"/>
          </a:p>
        </p:txBody>
      </p:sp>
      <p:pic>
        <p:nvPicPr>
          <p:cNvPr id="3074" name="Picture 2" descr="C:\Users\user\Downloads\161051791456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4423"/>
          <a:stretch>
            <a:fillRect/>
          </a:stretch>
        </p:blipFill>
        <p:spPr bwMode="auto">
          <a:xfrm>
            <a:off x="323528" y="1628800"/>
            <a:ext cx="5258431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user\Downloads\16113034399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7536"/>
          <a:stretch>
            <a:fillRect/>
          </a:stretch>
        </p:blipFill>
        <p:spPr bwMode="auto">
          <a:xfrm rot="5400000">
            <a:off x="4950900" y="2720650"/>
            <a:ext cx="4683976" cy="2849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Обучающиеся посещают столовую по графику, в сопровождении классного руководителя</a:t>
            </a:r>
            <a:endParaRPr lang="ru-RU" sz="2800" dirty="0"/>
          </a:p>
        </p:txBody>
      </p:sp>
      <p:pic>
        <p:nvPicPr>
          <p:cNvPr id="4098" name="Picture 2" descr="C:\Users\user\Downloads\16105179145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0154" t="12762" r="15944" b="7835"/>
          <a:stretch>
            <a:fillRect/>
          </a:stretch>
        </p:blipFill>
        <p:spPr bwMode="auto">
          <a:xfrm>
            <a:off x="3923928" y="1196752"/>
            <a:ext cx="50040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user\Downloads\1611303440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18728" t="74" r="5902" b="6813"/>
          <a:stretch>
            <a:fillRect/>
          </a:stretch>
        </p:blipFill>
        <p:spPr bwMode="auto">
          <a:xfrm rot="5400000">
            <a:off x="-523005" y="2308485"/>
            <a:ext cx="5077442" cy="352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18768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Перед приёмом пищи, каждый обучающийся проходит зону гигиенической обработки</a:t>
            </a:r>
            <a:endParaRPr lang="ru-RU" sz="3200" dirty="0"/>
          </a:p>
        </p:txBody>
      </p:sp>
      <p:pic>
        <p:nvPicPr>
          <p:cNvPr id="5122" name="Picture 2" descr="C:\Users\user\Downloads\161051791449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10000"/>
          </a:blip>
          <a:srcRect l="15988" r="15625"/>
          <a:stretch>
            <a:fillRect/>
          </a:stretch>
        </p:blipFill>
        <p:spPr bwMode="auto">
          <a:xfrm>
            <a:off x="395535" y="1124744"/>
            <a:ext cx="4814901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user\Downloads\16105258617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593" r="8450" b="11853"/>
          <a:stretch>
            <a:fillRect/>
          </a:stretch>
        </p:blipFill>
        <p:spPr bwMode="auto">
          <a:xfrm>
            <a:off x="4319464" y="4168914"/>
            <a:ext cx="4824536" cy="2689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60432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Рассадка в соответствии </a:t>
            </a:r>
            <a:br>
              <a:rPr lang="ru-RU" sz="3200" dirty="0" smtClean="0"/>
            </a:br>
            <a:r>
              <a:rPr lang="ru-RU" sz="3200" dirty="0" smtClean="0"/>
              <a:t>с санитарными требованиями</a:t>
            </a:r>
            <a:endParaRPr lang="ru-RU" sz="3200" dirty="0"/>
          </a:p>
        </p:txBody>
      </p:sp>
      <p:pic>
        <p:nvPicPr>
          <p:cNvPr id="11265" name="Picture 1" descr="C:\Users\user\Desktop\Стенды в столовой\161121446808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2811" t="-2603" r="15062"/>
          <a:stretch>
            <a:fillRect/>
          </a:stretch>
        </p:blipFill>
        <p:spPr bwMode="auto">
          <a:xfrm>
            <a:off x="323528" y="1124744"/>
            <a:ext cx="3864680" cy="3590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6" name="Picture 2" descr="C:\Users\user\Downloads\IMG-20210118-WA00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t="12615" b="18227"/>
          <a:stretch>
            <a:fillRect/>
          </a:stretch>
        </p:blipFill>
        <p:spPr bwMode="auto">
          <a:xfrm>
            <a:off x="4499992" y="1196752"/>
            <a:ext cx="4451175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C:\Users\user\Desktop\Стенды в столовой\IMG-20210122-WA0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573016"/>
            <a:ext cx="3903240" cy="29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6449144" cy="922114"/>
          </a:xfrm>
        </p:spPr>
        <p:txBody>
          <a:bodyPr/>
          <a:lstStyle/>
          <a:p>
            <a:pPr algn="ctr"/>
            <a:r>
              <a:rPr lang="ru-RU" dirty="0" smtClean="0"/>
              <a:t>Подача готовых блюд</a:t>
            </a:r>
            <a:endParaRPr lang="ru-RU" dirty="0"/>
          </a:p>
        </p:txBody>
      </p:sp>
      <p:pic>
        <p:nvPicPr>
          <p:cNvPr id="7170" name="Picture 2" descr="C:\Users\user\Downloads\16105179145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8750" t="1997" r="3750" b="6127"/>
          <a:stretch>
            <a:fillRect/>
          </a:stretch>
        </p:blipFill>
        <p:spPr bwMode="auto">
          <a:xfrm>
            <a:off x="4283968" y="3196716"/>
            <a:ext cx="4680520" cy="3472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C:\Users\User\Desktop\Фото\Трудовые отряды\DSCN1934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4555676" cy="3486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Меню горячего питания  </a:t>
            </a:r>
            <a:br>
              <a:rPr lang="ru-RU" b="1" dirty="0" smtClean="0"/>
            </a:br>
            <a:r>
              <a:rPr lang="ru-RU" b="1" dirty="0" smtClean="0"/>
              <a:t>для обучающихся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МОУ «Магнитная СОШ»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http://magnitnaya-shkola.ru/pitanie/meniu-goriachego-pitaniia-obuchaiushchikhsia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Users\user\Downloads\IMG-20210118-WA00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20000" contrast="-10000"/>
          </a:blip>
          <a:srcRect l="283" t="26298"/>
          <a:stretch>
            <a:fillRect/>
          </a:stretch>
        </p:blipFill>
        <p:spPr bwMode="auto">
          <a:xfrm>
            <a:off x="4932040" y="476672"/>
            <a:ext cx="3897003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3" descr="C:\Users\user\Desktop\Стенды в столовой\16112145189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10000"/>
          </a:blip>
          <a:srcRect l="17718" r="3533"/>
          <a:stretch>
            <a:fillRect/>
          </a:stretch>
        </p:blipFill>
        <p:spPr bwMode="auto">
          <a:xfrm>
            <a:off x="4413593" y="3356992"/>
            <a:ext cx="4464079" cy="3188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C:\Users\user\Desktop\Стенды в столовой\1611293174384.jpg"/>
          <p:cNvPicPr>
            <a:picLocks noChangeAspect="1" noChangeArrowheads="1"/>
          </p:cNvPicPr>
          <p:nvPr/>
        </p:nvPicPr>
        <p:blipFill>
          <a:blip r:embed="rId4" cstate="print"/>
          <a:srcRect l="10826" t="8036" r="13838" b="5556"/>
          <a:stretch>
            <a:fillRect/>
          </a:stretch>
        </p:blipFill>
        <p:spPr bwMode="auto">
          <a:xfrm>
            <a:off x="323527" y="188640"/>
            <a:ext cx="446433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3" descr="C:\Users\user\Desktop\Стенды в столовой\1611293184505.jpg"/>
          <p:cNvPicPr>
            <a:picLocks noChangeAspect="1" noChangeArrowheads="1"/>
          </p:cNvPicPr>
          <p:nvPr/>
        </p:nvPicPr>
        <p:blipFill>
          <a:blip r:embed="rId5" cstate="print"/>
          <a:srcRect l="19970" t="109" r="20526"/>
          <a:stretch>
            <a:fillRect/>
          </a:stretch>
        </p:blipFill>
        <p:spPr bwMode="auto">
          <a:xfrm>
            <a:off x="1763688" y="2420888"/>
            <a:ext cx="2808312" cy="2651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8" descr="http://rovdetdom.ru/uploads/image/unnamed.jpg"/>
          <p:cNvPicPr>
            <a:picLocks noChangeAspect="1" noChangeArrowheads="1"/>
          </p:cNvPicPr>
          <p:nvPr/>
        </p:nvPicPr>
        <p:blipFill>
          <a:blip r:embed="rId6" cstate="print"/>
          <a:srcRect l="8043" r="11523"/>
          <a:stretch>
            <a:fillRect/>
          </a:stretch>
        </p:blipFill>
        <p:spPr bwMode="auto">
          <a:xfrm flipH="1">
            <a:off x="251520" y="4437112"/>
            <a:ext cx="1800200" cy="2238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Стенды в столовой\16112145815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937" t="14000" r="9439" b="12501"/>
          <a:stretch>
            <a:fillRect/>
          </a:stretch>
        </p:blipFill>
        <p:spPr bwMode="auto">
          <a:xfrm>
            <a:off x="179512" y="188640"/>
            <a:ext cx="6185830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C:\Users\user\Desktop\Стенды в столовой\1611214468096.jpg"/>
          <p:cNvPicPr>
            <a:picLocks noChangeAspect="1" noChangeArrowheads="1"/>
          </p:cNvPicPr>
          <p:nvPr/>
        </p:nvPicPr>
        <p:blipFill>
          <a:blip r:embed="rId3" cstate="print"/>
          <a:srcRect r="19282"/>
          <a:stretch>
            <a:fillRect/>
          </a:stretch>
        </p:blipFill>
        <p:spPr bwMode="auto">
          <a:xfrm>
            <a:off x="251520" y="3679902"/>
            <a:ext cx="3456384" cy="2408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5" descr="C:\Users\user\Downloads\IMG-20210118-WA0003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 l="9758" t="6782" r="9632" b="4122"/>
          <a:stretch>
            <a:fillRect/>
          </a:stretch>
        </p:blipFill>
        <p:spPr bwMode="auto">
          <a:xfrm rot="16200000">
            <a:off x="4732193" y="2476720"/>
            <a:ext cx="3412666" cy="50291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Picture 8" descr="http://rovdetdom.ru/uploads/image/unnamed.jpg"/>
          <p:cNvPicPr>
            <a:picLocks noChangeAspect="1" noChangeArrowheads="1"/>
          </p:cNvPicPr>
          <p:nvPr/>
        </p:nvPicPr>
        <p:blipFill>
          <a:blip r:embed="rId5" cstate="print"/>
          <a:srcRect l="8043" r="11523"/>
          <a:stretch>
            <a:fillRect/>
          </a:stretch>
        </p:blipFill>
        <p:spPr bwMode="auto">
          <a:xfrm>
            <a:off x="7092280" y="260648"/>
            <a:ext cx="1800200" cy="2238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435280" cy="3082672"/>
          </a:xfrm>
        </p:spPr>
        <p:txBody>
          <a:bodyPr>
            <a:normAutofit/>
          </a:bodyPr>
          <a:lstStyle/>
          <a:p>
            <a:pPr algn="ctr"/>
            <a:r>
              <a:rPr lang="ru-RU" sz="7200" i="1" dirty="0" smtClean="0"/>
              <a:t>Оформление  школьной столовой</a:t>
            </a:r>
            <a:endParaRPr lang="ru-RU" sz="7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161130344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933" t="5378" r="18312" b="8909"/>
          <a:stretch>
            <a:fillRect/>
          </a:stretch>
        </p:blipFill>
        <p:spPr bwMode="auto">
          <a:xfrm>
            <a:off x="323528" y="332656"/>
            <a:ext cx="8496944" cy="5789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wnloads\161130343999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3892" t="4348" r="19262" b="5798"/>
          <a:stretch>
            <a:fillRect/>
          </a:stretch>
        </p:blipFill>
        <p:spPr bwMode="auto">
          <a:xfrm>
            <a:off x="2606878" y="260648"/>
            <a:ext cx="6285602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user\Downloads\16113034400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13781" t="2001" r="15345" b="3500"/>
          <a:stretch>
            <a:fillRect/>
          </a:stretch>
        </p:blipFill>
        <p:spPr bwMode="auto">
          <a:xfrm rot="5400000">
            <a:off x="-225533" y="3329989"/>
            <a:ext cx="3816424" cy="28623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Admin.MICROSOF-AFD45D\Мои документы\Мои рисунки\Конкурс прелесница\Конкурс прелесница 07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57924" y="914108"/>
            <a:ext cx="4655404" cy="349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C:\Documents and Settings\Admin.MICROSOF-AFD45D\Мои документы\Мои рисунки\Конкурс прелесница\Конкурс прелесница 0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276872"/>
            <a:ext cx="5364361" cy="42405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Admin.MICROSOF-AFD45D\Мои документы\Мои рисунки\Конкурс прелесница\Конкурс прелесница 067.jpg"/>
          <p:cNvPicPr>
            <a:picLocks noChangeAspect="1" noChangeArrowheads="1"/>
          </p:cNvPicPr>
          <p:nvPr/>
        </p:nvPicPr>
        <p:blipFill>
          <a:blip r:embed="rId2" cstate="print"/>
          <a:srcRect l="2902" t="2579" r="9080" b="8442"/>
          <a:stretch>
            <a:fillRect/>
          </a:stretch>
        </p:blipFill>
        <p:spPr bwMode="auto">
          <a:xfrm>
            <a:off x="755576" y="620688"/>
            <a:ext cx="7632848" cy="5787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:\P3070087.JPG"/>
          <p:cNvPicPr/>
          <p:nvPr/>
        </p:nvPicPr>
        <p:blipFill>
          <a:blip r:embed="rId2" cstate="print"/>
          <a:srcRect l="27103"/>
          <a:stretch>
            <a:fillRect/>
          </a:stretch>
        </p:blipFill>
        <p:spPr bwMode="auto">
          <a:xfrm>
            <a:off x="1619672" y="260648"/>
            <a:ext cx="6264696" cy="6264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6113222649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495" t="236" r="23684" b="3766"/>
          <a:stretch>
            <a:fillRect/>
          </a:stretch>
        </p:blipFill>
        <p:spPr bwMode="auto">
          <a:xfrm>
            <a:off x="1187624" y="260648"/>
            <a:ext cx="6984776" cy="6412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В системе проводятся внеурочные занятия, классные часы с обучающимися по воспитанию культуры питания</a:t>
            </a:r>
            <a:endParaRPr lang="ru-RU" sz="2800" dirty="0"/>
          </a:p>
        </p:txBody>
      </p:sp>
      <p:pic>
        <p:nvPicPr>
          <p:cNvPr id="1026" name="Picture 2" descr="C:\Users\user\Desktop\IMG_20201118_08435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6189" t="34173" r="13093" b="10703"/>
          <a:stretch>
            <a:fillRect/>
          </a:stretch>
        </p:blipFill>
        <p:spPr bwMode="auto">
          <a:xfrm>
            <a:off x="3408186" y="4005064"/>
            <a:ext cx="5570018" cy="2852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user\Downloads\IMG-20210125-WA0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b="4203"/>
          <a:stretch>
            <a:fillRect/>
          </a:stretch>
        </p:blipFill>
        <p:spPr bwMode="auto">
          <a:xfrm>
            <a:off x="179512" y="1340768"/>
            <a:ext cx="4610265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IMG-20210125-WA00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5253" t="8755"/>
          <a:stretch>
            <a:fillRect/>
          </a:stretch>
        </p:blipFill>
        <p:spPr bwMode="auto">
          <a:xfrm>
            <a:off x="251520" y="260648"/>
            <a:ext cx="5194920" cy="3752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user\Downloads\IMG-20210125-WA00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996952"/>
            <a:ext cx="4809728" cy="3607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4868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i="1" dirty="0" smtClean="0">
                <a:solidFill>
                  <a:schemeClr val="tx1"/>
                </a:solidFill>
                <a:latin typeface="+mn-lt"/>
              </a:rPr>
            </a:br>
            <a:r>
              <a:rPr lang="ru-RU" sz="4000" i="1" dirty="0" smtClean="0">
                <a:solidFill>
                  <a:schemeClr val="tx1"/>
                </a:solidFill>
                <a:latin typeface="+mn-lt"/>
              </a:rPr>
              <a:t>Проекты </a:t>
            </a:r>
            <a:r>
              <a:rPr lang="ru-RU" sz="4000" i="1" dirty="0" smtClean="0">
                <a:latin typeface="+mn-lt"/>
              </a:rPr>
              <a:t>детей</a:t>
            </a:r>
            <a:r>
              <a:rPr lang="ru-RU" sz="4000" i="1" dirty="0" smtClean="0">
                <a:solidFill>
                  <a:schemeClr val="tx1"/>
                </a:solidFill>
                <a:latin typeface="+mn-lt"/>
              </a:rPr>
              <a:t>  по обустройству школьной столовой </a:t>
            </a:r>
            <a:endParaRPr lang="ru-RU" sz="4000" i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Рисунок 5" descr="C:\Documents and Settings\Admin.MICROSOF-AFD45D\Мои документы\Мои рисунки\Конкурс прелесница\Конкурс прелесница 066.jpg"/>
          <p:cNvPicPr/>
          <p:nvPr/>
        </p:nvPicPr>
        <p:blipFill>
          <a:blip r:embed="rId2" cstate="print"/>
          <a:srcRect l="9725" t="7977" r="4778" b="3626"/>
          <a:stretch>
            <a:fillRect/>
          </a:stretch>
        </p:blipFill>
        <p:spPr bwMode="auto">
          <a:xfrm>
            <a:off x="179512" y="1124744"/>
            <a:ext cx="3888432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C:\Documents and Settings\Admin.MICROSOF-AFD45D\Мои документы\Мои рисунки\Конкурс прелесница\Конкурс прелесница 076.jpg"/>
          <p:cNvPicPr/>
          <p:nvPr/>
        </p:nvPicPr>
        <p:blipFill>
          <a:blip r:embed="rId3" cstate="print"/>
          <a:srcRect l="7359" t="8547" r="8409" b="5413"/>
          <a:stretch>
            <a:fillRect/>
          </a:stretch>
        </p:blipFill>
        <p:spPr bwMode="auto">
          <a:xfrm>
            <a:off x="5868144" y="4293096"/>
            <a:ext cx="3059832" cy="2132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C:\Users\user\Downloads\1610517914556.jpg"/>
          <p:cNvPicPr>
            <a:picLocks noChangeAspect="1" noChangeArrowheads="1"/>
          </p:cNvPicPr>
          <p:nvPr/>
        </p:nvPicPr>
        <p:blipFill>
          <a:blip r:embed="rId4" cstate="print"/>
          <a:srcRect r="7470"/>
          <a:stretch>
            <a:fillRect/>
          </a:stretch>
        </p:blipFill>
        <p:spPr bwMode="auto">
          <a:xfrm rot="5400000">
            <a:off x="2540360" y="3876464"/>
            <a:ext cx="3384376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Documents and Settings\Admin.MICROSOF-AFD45D\Мои документы\Мои рисунки\Конкурс прелесница\Конкурс прелесница 070.jpg"/>
          <p:cNvPicPr/>
          <p:nvPr/>
        </p:nvPicPr>
        <p:blipFill>
          <a:blip r:embed="rId5" cstate="print">
            <a:lum bright="-10000"/>
          </a:blip>
          <a:srcRect l="36749" t="27927" r="30410" b="30368"/>
          <a:stretch>
            <a:fillRect/>
          </a:stretch>
        </p:blipFill>
        <p:spPr bwMode="auto">
          <a:xfrm>
            <a:off x="5436096" y="1268760"/>
            <a:ext cx="3312368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4096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Спецодежда, руками старшеклассниц</a:t>
            </a:r>
            <a:endParaRPr lang="ru-RU" dirty="0"/>
          </a:p>
        </p:txBody>
      </p:sp>
      <p:pic>
        <p:nvPicPr>
          <p:cNvPr id="3" name="Рисунок 2" descr="G:\P100044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980728"/>
            <a:ext cx="5832648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C:\Users\User\Desktop\Фото\Трудовые отряды\DSCN19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933056"/>
            <a:ext cx="3528392" cy="2715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1992</TotalTime>
  <Words>78</Words>
  <Application>Microsoft Office PowerPoint</Application>
  <PresentationFormat>Экран (4:3)</PresentationFormat>
  <Paragraphs>16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Техническая</vt:lpstr>
      <vt:lpstr>«Школьная столовая»</vt:lpstr>
      <vt:lpstr>Путь в столовую проходит через коридор с разметкой для соблюдения дистанции,  имеет два отдельных входа</vt:lpstr>
      <vt:lpstr>Обучающиеся посещают столовую по графику, в сопровождении классного руководителя</vt:lpstr>
      <vt:lpstr>Перед приёмом пищи, каждый обучающийся проходит зону гигиенической обработки</vt:lpstr>
      <vt:lpstr>Рассадка в соответствии  с санитарными требованиями</vt:lpstr>
      <vt:lpstr>Подача готовых блюд</vt:lpstr>
      <vt:lpstr>Меню горячего питания   для обучающихся              МОУ «Магнитная СОШ»  </vt:lpstr>
      <vt:lpstr>Слайд 8</vt:lpstr>
      <vt:lpstr>Слайд 9</vt:lpstr>
      <vt:lpstr>Оформление  школьной столовой</vt:lpstr>
      <vt:lpstr>Слайд 11</vt:lpstr>
      <vt:lpstr>Слайд 12</vt:lpstr>
      <vt:lpstr>Слайд 13</vt:lpstr>
      <vt:lpstr>Слайд 14</vt:lpstr>
      <vt:lpstr>Слайд 15</vt:lpstr>
      <vt:lpstr>Слайд 16</vt:lpstr>
      <vt:lpstr>В системе проводятся внеурочные занятия, классные часы с обучающимися по воспитанию культуры питания</vt:lpstr>
      <vt:lpstr>Слайд 18</vt:lpstr>
      <vt:lpstr> Проекты детей  по обустройству школьной столовой </vt:lpstr>
      <vt:lpstr>Спецодежда, руками старшеклассниц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81</cp:revision>
  <dcterms:modified xsi:type="dcterms:W3CDTF">2021-01-25T07:50:34Z</dcterms:modified>
</cp:coreProperties>
</file>